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3" r:id="rId2"/>
    <p:sldId id="26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9" r:id="rId11"/>
    <p:sldId id="266" r:id="rId12"/>
    <p:sldId id="267" r:id="rId13"/>
    <p:sldId id="268" r:id="rId14"/>
    <p:sldId id="270" r:id="rId15"/>
    <p:sldId id="271" r:id="rId16"/>
    <p:sldId id="272" r:id="rId17"/>
    <p:sldId id="275" r:id="rId18"/>
    <p:sldId id="274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3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2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98ECF-B841-494A-92CE-D290868BDDAC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F62D9-FB84-48C9-9549-0CC58F1621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F9C0421-FD39-43A2-B4D2-BA960B2F7631}" type="slidenum">
              <a:rPr lang="en-US" altLang="zh-CN" sz="1300"/>
              <a:pPr/>
              <a:t>4</a:t>
            </a:fld>
            <a:endParaRPr lang="en-US" altLang="zh-CN" sz="13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How to determine which lines in the scene vanish at a given pixel?</a:t>
            </a:r>
          </a:p>
        </p:txBody>
      </p:sp>
    </p:spTree>
    <p:extLst>
      <p:ext uri="{BB962C8B-B14F-4D97-AF65-F5344CB8AC3E}">
        <p14:creationId xmlns:p14="http://schemas.microsoft.com/office/powerpoint/2010/main" val="402709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77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19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76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05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7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78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8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19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3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79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F95B3-D671-477A-9D45-CA6337EE9407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002C0-B081-42A8-A228-59A040255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2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ongxu.miao@horizon.ai" TargetMode="External"/><Relationship Id="rId2" Type="http://schemas.openxmlformats.org/officeDocument/2006/relationships/hyperlink" Target="mailto:miaodx@hot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nst.eecs.berkeley.edu/~ee290t/fa11/lectures/October%2025%20vanishing%20points%20and%20line.pptx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urses.cs.washington.edu/courses/cse576/08sp/lectures/Projective.pp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49343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Vanishing Point &amp; Horizon 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8760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MiaoDX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缪东旭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miaodx@hotmail.com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dongxu.miao@horizon.ai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9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1850" y="299472"/>
            <a:ext cx="10515600" cy="1228704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REF2.  </a:t>
            </a:r>
            <a:b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https://inst.eecs.berkeley.edu/~ee290t/fa11/lectures/October%2025%20vanishing%20points%20and%20line.pptx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814"/>
            <a:ext cx="12192000" cy="277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2"/>
          <p:cNvSpPr txBox="1">
            <a:spLocks noChangeArrowheads="1"/>
          </p:cNvSpPr>
          <p:nvPr/>
        </p:nvSpPr>
        <p:spPr bwMode="auto">
          <a:xfrm>
            <a:off x="3016251" y="1589"/>
            <a:ext cx="7262813" cy="954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/>
              <a:t>Vanishing lines</a:t>
            </a:r>
          </a:p>
          <a:p>
            <a:endParaRPr lang="en-US" sz="2800" b="1"/>
          </a:p>
        </p:txBody>
      </p:sp>
      <p:pic>
        <p:nvPicPr>
          <p:cNvPr id="49154" name="Picture 3" descr="fig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4801" y="2640052"/>
            <a:ext cx="57245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4" descr="fig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1" y="952500"/>
            <a:ext cx="43338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76" y="832918"/>
            <a:ext cx="5081587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4800" y="5289628"/>
            <a:ext cx="6677026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438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4" descr="fig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3938" y="3975101"/>
            <a:ext cx="6786562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5" descr="fig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6639" y="479425"/>
            <a:ext cx="2820987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6" descr="fig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0875" y="519114"/>
            <a:ext cx="2820988" cy="28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16175" y="4902200"/>
            <a:ext cx="69151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TextBox 1"/>
          <p:cNvSpPr txBox="1">
            <a:spLocks noChangeArrowheads="1"/>
          </p:cNvSpPr>
          <p:nvPr/>
        </p:nvSpPr>
        <p:spPr bwMode="auto">
          <a:xfrm>
            <a:off x="1524001" y="6223000"/>
            <a:ext cx="77142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Vanishing point of a line parallel to a plane lies on the vanishing line of the plane</a:t>
            </a:r>
          </a:p>
        </p:txBody>
      </p:sp>
      <p:sp>
        <p:nvSpPr>
          <p:cNvPr id="51206" name="TextBox 2"/>
          <p:cNvSpPr txBox="1">
            <a:spLocks noChangeArrowheads="1"/>
          </p:cNvSpPr>
          <p:nvPr/>
        </p:nvSpPr>
        <p:spPr bwMode="auto">
          <a:xfrm>
            <a:off x="3925888" y="4716463"/>
            <a:ext cx="2952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51207" name="TextBox 3"/>
          <p:cNvSpPr txBox="1">
            <a:spLocks noChangeArrowheads="1"/>
          </p:cNvSpPr>
          <p:nvPr/>
        </p:nvSpPr>
        <p:spPr bwMode="auto">
          <a:xfrm>
            <a:off x="4683126" y="3543300"/>
            <a:ext cx="28937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                                               c</a:t>
            </a:r>
          </a:p>
        </p:txBody>
      </p:sp>
    </p:spTree>
    <p:extLst>
      <p:ext uri="{BB962C8B-B14F-4D97-AF65-F5344CB8AC3E}">
        <p14:creationId xmlns:p14="http://schemas.microsoft.com/office/powerpoint/2010/main" val="422744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1" y="1131207"/>
            <a:ext cx="78200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1500" y="438150"/>
            <a:ext cx="7715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51" y="5486400"/>
            <a:ext cx="79152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36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1850" y="306823"/>
            <a:ext cx="10515600" cy="2852737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3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97299" cy="3175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998571" y="903948"/>
            <a:ext cx="1340619" cy="1356870"/>
          </a:xfrm>
          <a:prstGeom prst="line">
            <a:avLst/>
          </a:prstGeom>
          <a:ln w="158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898649" y="1136439"/>
            <a:ext cx="1190133" cy="1124379"/>
          </a:xfrm>
          <a:prstGeom prst="line">
            <a:avLst/>
          </a:prstGeom>
          <a:ln w="15875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10" y="3591937"/>
            <a:ext cx="3697953" cy="2773465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 flipV="1">
            <a:off x="6002338" y="4464996"/>
            <a:ext cx="6189662" cy="661360"/>
          </a:xfrm>
          <a:prstGeom prst="line">
            <a:avLst/>
          </a:prstGeom>
          <a:ln w="19050">
            <a:solidFill>
              <a:srgbClr val="FFC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5347970" y="4540568"/>
            <a:ext cx="7631430" cy="292893"/>
          </a:xfrm>
          <a:prstGeom prst="line">
            <a:avLst/>
          </a:prstGeom>
          <a:ln w="19050"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3416300" y="4013200"/>
            <a:ext cx="2586040" cy="111315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 flipV="1">
            <a:off x="3014663" y="4324350"/>
            <a:ext cx="4631279" cy="636758"/>
          </a:xfrm>
          <a:prstGeom prst="line">
            <a:avLst/>
          </a:prstGeom>
          <a:ln w="19050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209800" y="4540568"/>
            <a:ext cx="11125200" cy="1457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91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01" y="2022313"/>
            <a:ext cx="4228289" cy="3171217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 flipV="1">
            <a:off x="2071856" y="1821377"/>
            <a:ext cx="2778566" cy="2467078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 flipV="1">
            <a:off x="2019468" y="1978539"/>
            <a:ext cx="4362450" cy="162938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3848268" y="1507788"/>
            <a:ext cx="7590952" cy="1867753"/>
          </a:xfrm>
          <a:prstGeom prst="line">
            <a:avLst/>
          </a:prstGeom>
          <a:ln w="15875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850422" y="1322963"/>
            <a:ext cx="6598526" cy="2965492"/>
          </a:xfrm>
          <a:prstGeom prst="line">
            <a:avLst/>
          </a:prstGeom>
          <a:ln w="15875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422687" y="1642894"/>
            <a:ext cx="10068921" cy="545830"/>
          </a:xfrm>
          <a:prstGeom prst="line">
            <a:avLst/>
          </a:prstGeom>
          <a:ln w="22225">
            <a:solidFill>
              <a:srgbClr val="00B05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5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7543" cy="68141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492344" y="2720591"/>
            <a:ext cx="211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VPGNet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annotation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91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020457" cy="30153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6" y="0"/>
            <a:ext cx="4020458" cy="30153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3" y="0"/>
            <a:ext cx="4020458" cy="30153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2657"/>
            <a:ext cx="4020456" cy="30153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5" y="3842656"/>
            <a:ext cx="4020457" cy="30153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1" y="3842655"/>
            <a:ext cx="4020459" cy="3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51496" cy="27009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15" y="1"/>
            <a:ext cx="4051495" cy="27009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29" y="12575"/>
            <a:ext cx="4051496" cy="2700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7219"/>
            <a:ext cx="4051496" cy="27009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51" y="2569793"/>
            <a:ext cx="4051495" cy="27009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765" y="2557219"/>
            <a:ext cx="4032632" cy="26884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7804" y="6098370"/>
            <a:ext cx="466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https://github.com/scottworkman/deephorizon</a:t>
            </a:r>
          </a:p>
        </p:txBody>
      </p:sp>
      <p:sp>
        <p:nvSpPr>
          <p:cNvPr id="9" name="矩形 8"/>
          <p:cNvSpPr/>
          <p:nvPr/>
        </p:nvSpPr>
        <p:spPr>
          <a:xfrm>
            <a:off x="547804" y="5741612"/>
            <a:ext cx="592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https://github.com/MaybeShewill-CV/lanenet-lane-detection</a:t>
            </a:r>
          </a:p>
        </p:txBody>
      </p:sp>
    </p:spTree>
    <p:extLst>
      <p:ext uri="{BB962C8B-B14F-4D97-AF65-F5344CB8AC3E}">
        <p14:creationId xmlns:p14="http://schemas.microsoft.com/office/powerpoint/2010/main" val="227844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1850" y="299472"/>
            <a:ext cx="10515600" cy="1228704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REF1.  </a:t>
            </a:r>
            <a:b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https://courses.cs.washington.edu/courses/cse576/08sp/lectures/Projective.ppt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699"/>
            <a:ext cx="12192000" cy="281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13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3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3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FEA5553F-3982-4FE1-BC6B-EFD5AA74F7E5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Vanishing points</a:t>
            </a: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4800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4191000" y="31242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971800" y="1219200"/>
            <a:ext cx="1049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>
                <a:ea typeface="宋体" panose="02010600030101010101" pitchFamily="2" charset="-122"/>
              </a:rPr>
              <a:t>image plane</a:t>
            </a:r>
          </a:p>
        </p:txBody>
      </p:sp>
      <p:sp>
        <p:nvSpPr>
          <p:cNvPr id="28678" name="Line 7"/>
          <p:cNvSpPr>
            <a:spLocks noChangeShapeType="1"/>
          </p:cNvSpPr>
          <p:nvPr/>
        </p:nvSpPr>
        <p:spPr bwMode="auto">
          <a:xfrm>
            <a:off x="3657600" y="15240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5105400" y="3200400"/>
            <a:ext cx="165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>
                <a:ea typeface="宋体" panose="02010600030101010101" pitchFamily="2" charset="-122"/>
              </a:rPr>
              <a:t>line on ground plane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733800" y="2133601"/>
            <a:ext cx="1371600" cy="1019175"/>
            <a:chOff x="1392" y="1344"/>
            <a:chExt cx="864" cy="642"/>
          </a:xfrm>
        </p:grpSpPr>
        <p:sp>
          <p:nvSpPr>
            <p:cNvPr id="28702" name="Line 10"/>
            <p:cNvSpPr>
              <a:spLocks noChangeShapeType="1"/>
            </p:cNvSpPr>
            <p:nvPr/>
          </p:nvSpPr>
          <p:spPr bwMode="auto">
            <a:xfrm>
              <a:off x="1392" y="134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3" name="Oval 11"/>
            <p:cNvSpPr>
              <a:spLocks noChangeArrowheads="1"/>
            </p:cNvSpPr>
            <p:nvPr/>
          </p:nvSpPr>
          <p:spPr bwMode="auto">
            <a:xfrm>
              <a:off x="2208" y="1938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28704" name="Oval 12"/>
            <p:cNvSpPr>
              <a:spLocks noChangeArrowheads="1"/>
            </p:cNvSpPr>
            <p:nvPr/>
          </p:nvSpPr>
          <p:spPr bwMode="auto">
            <a:xfrm>
              <a:off x="1737" y="1584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733800" y="2133600"/>
            <a:ext cx="2286000" cy="1022350"/>
            <a:chOff x="1392" y="1344"/>
            <a:chExt cx="1440" cy="644"/>
          </a:xfrm>
        </p:grpSpPr>
        <p:sp>
          <p:nvSpPr>
            <p:cNvPr id="28699" name="Line 14"/>
            <p:cNvSpPr>
              <a:spLocks noChangeShapeType="1"/>
            </p:cNvSpPr>
            <p:nvPr/>
          </p:nvSpPr>
          <p:spPr bwMode="auto">
            <a:xfrm>
              <a:off x="1392" y="1344"/>
              <a:ext cx="14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0" name="Oval 15"/>
            <p:cNvSpPr>
              <a:spLocks noChangeArrowheads="1"/>
            </p:cNvSpPr>
            <p:nvPr/>
          </p:nvSpPr>
          <p:spPr bwMode="auto">
            <a:xfrm>
              <a:off x="1759" y="1485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28701" name="Oval 16"/>
            <p:cNvSpPr>
              <a:spLocks noChangeArrowheads="1"/>
            </p:cNvSpPr>
            <p:nvPr/>
          </p:nvSpPr>
          <p:spPr bwMode="auto">
            <a:xfrm>
              <a:off x="2784" y="1940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733800" y="2133600"/>
            <a:ext cx="3810000" cy="1022350"/>
            <a:chOff x="1392" y="1344"/>
            <a:chExt cx="2400" cy="644"/>
          </a:xfrm>
        </p:grpSpPr>
        <p:sp>
          <p:nvSpPr>
            <p:cNvPr id="28696" name="Line 18"/>
            <p:cNvSpPr>
              <a:spLocks noChangeShapeType="1"/>
            </p:cNvSpPr>
            <p:nvPr/>
          </p:nvSpPr>
          <p:spPr bwMode="auto">
            <a:xfrm>
              <a:off x="1392" y="1344"/>
              <a:ext cx="24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7" name="Oval 19"/>
            <p:cNvSpPr>
              <a:spLocks noChangeArrowheads="1"/>
            </p:cNvSpPr>
            <p:nvPr/>
          </p:nvSpPr>
          <p:spPr bwMode="auto">
            <a:xfrm>
              <a:off x="1774" y="14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28698" name="Oval 20"/>
            <p:cNvSpPr>
              <a:spLocks noChangeArrowheads="1"/>
            </p:cNvSpPr>
            <p:nvPr/>
          </p:nvSpPr>
          <p:spPr bwMode="auto">
            <a:xfrm>
              <a:off x="3744" y="1940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733800" y="1651000"/>
            <a:ext cx="3886200" cy="1473200"/>
            <a:chOff x="1392" y="1040"/>
            <a:chExt cx="2448" cy="928"/>
          </a:xfrm>
        </p:grpSpPr>
        <p:sp>
          <p:nvSpPr>
            <p:cNvPr id="28690" name="Line 22"/>
            <p:cNvSpPr>
              <a:spLocks noChangeShapeType="1"/>
            </p:cNvSpPr>
            <p:nvPr/>
          </p:nvSpPr>
          <p:spPr bwMode="auto">
            <a:xfrm flipV="1">
              <a:off x="1680" y="1344"/>
              <a:ext cx="144" cy="62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8691" name="Group 23"/>
            <p:cNvGrpSpPr>
              <a:grpSpLocks/>
            </p:cNvGrpSpPr>
            <p:nvPr/>
          </p:nvGrpSpPr>
          <p:grpSpPr bwMode="auto">
            <a:xfrm>
              <a:off x="1392" y="1316"/>
              <a:ext cx="2448" cy="48"/>
              <a:chOff x="1392" y="1316"/>
              <a:chExt cx="2448" cy="48"/>
            </a:xfrm>
          </p:grpSpPr>
          <p:sp>
            <p:nvSpPr>
              <p:cNvPr id="28694" name="Line 24"/>
              <p:cNvSpPr>
                <a:spLocks noChangeShapeType="1"/>
              </p:cNvSpPr>
              <p:nvPr/>
            </p:nvSpPr>
            <p:spPr bwMode="auto">
              <a:xfrm>
                <a:off x="1392" y="1344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95" name="Oval 25"/>
              <p:cNvSpPr>
                <a:spLocks noChangeArrowheads="1"/>
              </p:cNvSpPr>
              <p:nvPr/>
            </p:nvSpPr>
            <p:spPr bwMode="auto">
              <a:xfrm>
                <a:off x="1803" y="1316"/>
                <a:ext cx="48" cy="48"/>
              </a:xfrm>
              <a:prstGeom prst="ellipse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28692" name="Text Box 26"/>
            <p:cNvSpPr txBox="1">
              <a:spLocks noChangeArrowheads="1"/>
            </p:cNvSpPr>
            <p:nvPr/>
          </p:nvSpPr>
          <p:spPr bwMode="auto">
            <a:xfrm>
              <a:off x="2070" y="1040"/>
              <a:ext cx="90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>
                  <a:ea typeface="宋体" panose="02010600030101010101" pitchFamily="2" charset="-122"/>
                </a:rPr>
                <a:t>vanishing point </a:t>
              </a:r>
              <a:r>
                <a:rPr lang="en-US" altLang="zh-CN" sz="1400" b="1"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28693" name="Line 27"/>
            <p:cNvSpPr>
              <a:spLocks noChangeShapeType="1"/>
            </p:cNvSpPr>
            <p:nvPr/>
          </p:nvSpPr>
          <p:spPr bwMode="auto">
            <a:xfrm flipH="1">
              <a:off x="1876" y="1188"/>
              <a:ext cx="24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684" name="Line 28"/>
          <p:cNvSpPr>
            <a:spLocks noChangeShapeType="1"/>
          </p:cNvSpPr>
          <p:nvPr/>
        </p:nvSpPr>
        <p:spPr bwMode="auto">
          <a:xfrm>
            <a:off x="3962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5" name="Line 29"/>
          <p:cNvSpPr>
            <a:spLocks noChangeShapeType="1"/>
          </p:cNvSpPr>
          <p:nvPr/>
        </p:nvSpPr>
        <p:spPr bwMode="auto">
          <a:xfrm flipV="1">
            <a:off x="3962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6" name="Line 30"/>
          <p:cNvSpPr>
            <a:spLocks noChangeShapeType="1"/>
          </p:cNvSpPr>
          <p:nvPr/>
        </p:nvSpPr>
        <p:spPr bwMode="auto">
          <a:xfrm flipV="1">
            <a:off x="3962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7" name="Oval 31"/>
          <p:cNvSpPr>
            <a:spLocks noChangeArrowheads="1"/>
          </p:cNvSpPr>
          <p:nvPr/>
        </p:nvSpPr>
        <p:spPr bwMode="auto">
          <a:xfrm>
            <a:off x="3671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2209800" y="3744914"/>
            <a:ext cx="7772400" cy="242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kern="0" dirty="0"/>
              <a:t>Vanishing point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/>
              <a:t>projection of a point at infinity</a:t>
            </a:r>
          </a:p>
        </p:txBody>
      </p:sp>
      <p:sp>
        <p:nvSpPr>
          <p:cNvPr id="28689" name="Text Box 7"/>
          <p:cNvSpPr txBox="1">
            <a:spLocks noChangeArrowheads="1"/>
          </p:cNvSpPr>
          <p:nvPr/>
        </p:nvSpPr>
        <p:spPr bwMode="auto">
          <a:xfrm>
            <a:off x="3045232" y="2192338"/>
            <a:ext cx="704039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sz="1400">
                <a:ea typeface="宋体" panose="02010600030101010101" pitchFamily="2" charset="-122"/>
              </a:rPr>
              <a:t>camera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center</a:t>
            </a:r>
          </a:p>
          <a:p>
            <a:pPr algn="ctr">
              <a:lnSpc>
                <a:spcPct val="80000"/>
              </a:lnSpc>
            </a:pPr>
            <a:r>
              <a:rPr lang="en-US" altLang="zh-CN" sz="1400" b="1">
                <a:ea typeface="宋体" panose="02010600030101010101" pitchFamily="2" charset="-122"/>
              </a:rPr>
              <a:t>C</a:t>
            </a:r>
            <a:endParaRPr lang="en-US" altLang="zh-CN" sz="14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05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39B173C3-EA0E-4480-9824-7D0B350D45C4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Vanishing points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3810000"/>
            <a:ext cx="8305800" cy="22860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Properties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Any two parallel lines have the same vanishing point </a:t>
            </a:r>
            <a:r>
              <a:rPr lang="en-US" altLang="zh-CN" b="1" smtClean="0">
                <a:ea typeface="宋体" panose="02010600030101010101" pitchFamily="2" charset="-122"/>
              </a:rPr>
              <a:t>v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ray from </a:t>
            </a:r>
            <a:r>
              <a:rPr lang="en-US" altLang="zh-CN" b="1" smtClean="0">
                <a:ea typeface="宋体" panose="02010600030101010101" pitchFamily="2" charset="-122"/>
              </a:rPr>
              <a:t>C</a:t>
            </a:r>
            <a:r>
              <a:rPr lang="en-US" altLang="zh-CN" smtClean="0">
                <a:ea typeface="宋体" panose="02010600030101010101" pitchFamily="2" charset="-122"/>
              </a:rPr>
              <a:t> through </a:t>
            </a:r>
            <a:r>
              <a:rPr lang="en-US" altLang="zh-CN" b="1" smtClean="0">
                <a:ea typeface="宋体" panose="02010600030101010101" pitchFamily="2" charset="-122"/>
              </a:rPr>
              <a:t>v</a:t>
            </a:r>
            <a:r>
              <a:rPr lang="en-US" altLang="zh-CN" smtClean="0">
                <a:ea typeface="宋体" panose="02010600030101010101" pitchFamily="2" charset="-122"/>
              </a:rPr>
              <a:t> is parallel to the lines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An image may have more than one vanishing point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in fact every pixel is a potential vanishing point</a:t>
            </a: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4800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4191000" y="31242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2971800" y="1219200"/>
            <a:ext cx="1049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>
                <a:ea typeface="宋体" panose="02010600030101010101" pitchFamily="2" charset="-122"/>
              </a:rPr>
              <a:t>image plane</a:t>
            </a:r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3045232" y="2192338"/>
            <a:ext cx="704039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sz="1400">
                <a:ea typeface="宋体" panose="02010600030101010101" pitchFamily="2" charset="-122"/>
              </a:rPr>
              <a:t>camera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center</a:t>
            </a:r>
          </a:p>
          <a:p>
            <a:pPr algn="ctr">
              <a:lnSpc>
                <a:spcPct val="80000"/>
              </a:lnSpc>
            </a:pPr>
            <a:r>
              <a:rPr lang="en-US" altLang="zh-CN" sz="1400" b="1">
                <a:ea typeface="宋体" panose="02010600030101010101" pitchFamily="2" charset="-122"/>
              </a:rPr>
              <a:t>C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3657600" y="15240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5105400" y="3200400"/>
            <a:ext cx="165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>
                <a:ea typeface="宋体" panose="02010600030101010101" pitchFamily="2" charset="-122"/>
              </a:rPr>
              <a:t>line on ground plane</a:t>
            </a:r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 flipV="1">
            <a:off x="4191000" y="2133600"/>
            <a:ext cx="228600" cy="9906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707" name="Group 11"/>
          <p:cNvGrpSpPr>
            <a:grpSpLocks/>
          </p:cNvGrpSpPr>
          <p:nvPr/>
        </p:nvGrpSpPr>
        <p:grpSpPr bwMode="auto">
          <a:xfrm>
            <a:off x="3733800" y="2089150"/>
            <a:ext cx="3886200" cy="76200"/>
            <a:chOff x="1392" y="1316"/>
            <a:chExt cx="2448" cy="48"/>
          </a:xfrm>
        </p:grpSpPr>
        <p:sp>
          <p:nvSpPr>
            <p:cNvPr id="29718" name="Line 12"/>
            <p:cNvSpPr>
              <a:spLocks noChangeShapeType="1"/>
            </p:cNvSpPr>
            <p:nvPr/>
          </p:nvSpPr>
          <p:spPr bwMode="auto">
            <a:xfrm>
              <a:off x="1392" y="1344"/>
              <a:ext cx="2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9" name="Oval 13"/>
            <p:cNvSpPr>
              <a:spLocks noChangeArrowheads="1"/>
            </p:cNvSpPr>
            <p:nvPr/>
          </p:nvSpPr>
          <p:spPr bwMode="auto">
            <a:xfrm>
              <a:off x="1803" y="13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29708" name="Text Box 14"/>
          <p:cNvSpPr txBox="1">
            <a:spLocks noChangeArrowheads="1"/>
          </p:cNvSpPr>
          <p:nvPr/>
        </p:nvSpPr>
        <p:spPr bwMode="auto">
          <a:xfrm>
            <a:off x="4810126" y="1651000"/>
            <a:ext cx="1458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>
                <a:ea typeface="宋体" panose="02010600030101010101" pitchFamily="2" charset="-122"/>
              </a:rPr>
              <a:t>vanishing point </a:t>
            </a:r>
            <a:r>
              <a:rPr lang="en-US" altLang="zh-CN" sz="1400" b="1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29709" name="Line 15"/>
          <p:cNvSpPr>
            <a:spLocks noChangeShapeType="1"/>
          </p:cNvSpPr>
          <p:nvPr/>
        </p:nvSpPr>
        <p:spPr bwMode="auto">
          <a:xfrm flipH="1">
            <a:off x="4502150" y="1885950"/>
            <a:ext cx="3810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0" name="Line 16"/>
          <p:cNvSpPr>
            <a:spLocks noChangeShapeType="1"/>
          </p:cNvSpPr>
          <p:nvPr/>
        </p:nvSpPr>
        <p:spPr bwMode="auto">
          <a:xfrm>
            <a:off x="3962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1" name="Line 17"/>
          <p:cNvSpPr>
            <a:spLocks noChangeShapeType="1"/>
          </p:cNvSpPr>
          <p:nvPr/>
        </p:nvSpPr>
        <p:spPr bwMode="auto">
          <a:xfrm flipV="1">
            <a:off x="3962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2" name="Line 18"/>
          <p:cNvSpPr>
            <a:spLocks noChangeShapeType="1"/>
          </p:cNvSpPr>
          <p:nvPr/>
        </p:nvSpPr>
        <p:spPr bwMode="auto">
          <a:xfrm flipV="1">
            <a:off x="3962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3" name="Oval 19"/>
          <p:cNvSpPr>
            <a:spLocks noChangeArrowheads="1"/>
          </p:cNvSpPr>
          <p:nvPr/>
        </p:nvSpPr>
        <p:spPr bwMode="auto">
          <a:xfrm>
            <a:off x="3671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grpSp>
        <p:nvGrpSpPr>
          <p:cNvPr id="29714" name="Group 20"/>
          <p:cNvGrpSpPr>
            <a:grpSpLocks/>
          </p:cNvGrpSpPr>
          <p:nvPr/>
        </p:nvGrpSpPr>
        <p:grpSpPr bwMode="auto">
          <a:xfrm>
            <a:off x="4419600" y="2133600"/>
            <a:ext cx="4038600" cy="838200"/>
            <a:chOff x="1824" y="1344"/>
            <a:chExt cx="2544" cy="528"/>
          </a:xfrm>
        </p:grpSpPr>
        <p:sp>
          <p:nvSpPr>
            <p:cNvPr id="29715" name="Line 21"/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144" cy="336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6" name="Line 22"/>
            <p:cNvSpPr>
              <a:spLocks noChangeShapeType="1"/>
            </p:cNvSpPr>
            <p:nvPr/>
          </p:nvSpPr>
          <p:spPr bwMode="auto">
            <a:xfrm>
              <a:off x="1968" y="1680"/>
              <a:ext cx="2400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7" name="Text Box 23"/>
            <p:cNvSpPr txBox="1">
              <a:spLocks noChangeArrowheads="1"/>
            </p:cNvSpPr>
            <p:nvPr/>
          </p:nvSpPr>
          <p:spPr bwMode="auto">
            <a:xfrm>
              <a:off x="2352" y="1680"/>
              <a:ext cx="10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400">
                  <a:ea typeface="宋体" panose="02010600030101010101" pitchFamily="2" charset="-122"/>
                </a:rPr>
                <a:t>line on ground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1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7C785813-408A-4CF7-ADB8-35031DA836B9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Vanishing lines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346576"/>
            <a:ext cx="7848600" cy="2130425"/>
          </a:xfrm>
        </p:spPr>
        <p:txBody>
          <a:bodyPr>
            <a:normAutofit lnSpcReduction="1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Multiple Vanishing Points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Any set of parallel lines on the plane define a vanishing point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The union of all of vanishing points from lines on the same plane is the </a:t>
            </a:r>
            <a:r>
              <a:rPr lang="en-US" altLang="zh-CN" i="1" smtClean="0">
                <a:ea typeface="宋体" panose="02010600030101010101" pitchFamily="2" charset="-122"/>
              </a:rPr>
              <a:t>vanishing line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2"/>
            <a:r>
              <a:rPr lang="en-US" altLang="zh-CN">
                <a:ea typeface="宋体" panose="02010600030101010101" pitchFamily="2" charset="-122"/>
              </a:rPr>
              <a:t>For the ground plane, this is called the </a:t>
            </a:r>
            <a:r>
              <a:rPr lang="en-US" altLang="zh-CN" i="1">
                <a:ea typeface="宋体" panose="02010600030101010101" pitchFamily="2" charset="-122"/>
              </a:rPr>
              <a:t>horizon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1295400"/>
            <a:ext cx="41910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0725" name="Line 6"/>
          <p:cNvSpPr>
            <a:spLocks noChangeShapeType="1"/>
          </p:cNvSpPr>
          <p:nvPr/>
        </p:nvSpPr>
        <p:spPr bwMode="auto">
          <a:xfrm>
            <a:off x="3886200" y="2057400"/>
            <a:ext cx="4191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6" name="Line 8"/>
          <p:cNvSpPr>
            <a:spLocks noChangeShapeType="1"/>
          </p:cNvSpPr>
          <p:nvPr/>
        </p:nvSpPr>
        <p:spPr bwMode="auto">
          <a:xfrm flipV="1">
            <a:off x="5943600" y="2057400"/>
            <a:ext cx="1600200" cy="16002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0727" name="Group 23"/>
          <p:cNvGrpSpPr>
            <a:grpSpLocks/>
          </p:cNvGrpSpPr>
          <p:nvPr/>
        </p:nvGrpSpPr>
        <p:grpSpPr bwMode="auto">
          <a:xfrm>
            <a:off x="4343400" y="2057400"/>
            <a:ext cx="2838450" cy="1600200"/>
            <a:chOff x="2819400" y="2057400"/>
            <a:chExt cx="2838450" cy="1600200"/>
          </a:xfrm>
        </p:grpSpPr>
        <p:sp>
          <p:nvSpPr>
            <p:cNvPr id="30738" name="Line 7"/>
            <p:cNvSpPr>
              <a:spLocks noChangeShapeType="1"/>
            </p:cNvSpPr>
            <p:nvPr/>
          </p:nvSpPr>
          <p:spPr bwMode="auto">
            <a:xfrm>
              <a:off x="2819400" y="2057400"/>
              <a:ext cx="1600200" cy="16002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9" name="Line 9"/>
            <p:cNvSpPr>
              <a:spLocks noChangeShapeType="1"/>
            </p:cNvSpPr>
            <p:nvPr/>
          </p:nvSpPr>
          <p:spPr bwMode="auto">
            <a:xfrm>
              <a:off x="2819400" y="2057400"/>
              <a:ext cx="2057400" cy="11430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0" name="Line 10"/>
            <p:cNvSpPr>
              <a:spLocks noChangeShapeType="1"/>
            </p:cNvSpPr>
            <p:nvPr/>
          </p:nvSpPr>
          <p:spPr bwMode="auto">
            <a:xfrm>
              <a:off x="2819400" y="2057400"/>
              <a:ext cx="2362200" cy="8382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1" name="Line 11"/>
            <p:cNvSpPr>
              <a:spLocks noChangeShapeType="1"/>
            </p:cNvSpPr>
            <p:nvPr/>
          </p:nvSpPr>
          <p:spPr bwMode="auto">
            <a:xfrm>
              <a:off x="2819400" y="2057400"/>
              <a:ext cx="2590800" cy="6096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2" name="Line 12"/>
            <p:cNvSpPr>
              <a:spLocks noChangeShapeType="1"/>
            </p:cNvSpPr>
            <p:nvPr/>
          </p:nvSpPr>
          <p:spPr bwMode="auto">
            <a:xfrm>
              <a:off x="2819400" y="2057400"/>
              <a:ext cx="2743200" cy="4572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3" name="Line 13"/>
            <p:cNvSpPr>
              <a:spLocks noChangeShapeType="1"/>
            </p:cNvSpPr>
            <p:nvPr/>
          </p:nvSpPr>
          <p:spPr bwMode="auto">
            <a:xfrm>
              <a:off x="2819400" y="2057400"/>
              <a:ext cx="2838450" cy="35242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728" name="Group 14"/>
          <p:cNvGrpSpPr>
            <a:grpSpLocks/>
          </p:cNvGrpSpPr>
          <p:nvPr/>
        </p:nvGrpSpPr>
        <p:grpSpPr bwMode="auto">
          <a:xfrm flipH="1">
            <a:off x="4705350" y="2057400"/>
            <a:ext cx="2838450" cy="1143000"/>
            <a:chOff x="1872" y="1392"/>
            <a:chExt cx="1788" cy="720"/>
          </a:xfrm>
        </p:grpSpPr>
        <p:sp>
          <p:nvSpPr>
            <p:cNvPr id="30733" name="Line 15"/>
            <p:cNvSpPr>
              <a:spLocks noChangeShapeType="1"/>
            </p:cNvSpPr>
            <p:nvPr/>
          </p:nvSpPr>
          <p:spPr bwMode="auto">
            <a:xfrm>
              <a:off x="1872" y="1392"/>
              <a:ext cx="1296" cy="720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4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1488" cy="528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5" name="Line 17"/>
            <p:cNvSpPr>
              <a:spLocks noChangeShapeType="1"/>
            </p:cNvSpPr>
            <p:nvPr/>
          </p:nvSpPr>
          <p:spPr bwMode="auto">
            <a:xfrm>
              <a:off x="1872" y="1392"/>
              <a:ext cx="1632" cy="384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6" name="Line 18"/>
            <p:cNvSpPr>
              <a:spLocks noChangeShapeType="1"/>
            </p:cNvSpPr>
            <p:nvPr/>
          </p:nvSpPr>
          <p:spPr bwMode="auto">
            <a:xfrm>
              <a:off x="1872" y="1392"/>
              <a:ext cx="1728" cy="288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37" name="Line 19"/>
            <p:cNvSpPr>
              <a:spLocks noChangeShapeType="1"/>
            </p:cNvSpPr>
            <p:nvPr/>
          </p:nvSpPr>
          <p:spPr bwMode="auto">
            <a:xfrm>
              <a:off x="1872" y="1392"/>
              <a:ext cx="1788" cy="222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29" name="Oval 20"/>
          <p:cNvSpPr>
            <a:spLocks noChangeArrowheads="1"/>
          </p:cNvSpPr>
          <p:nvPr/>
        </p:nvSpPr>
        <p:spPr bwMode="auto">
          <a:xfrm>
            <a:off x="7505700" y="2019300"/>
            <a:ext cx="76200" cy="76200"/>
          </a:xfrm>
          <a:prstGeom prst="ellipse">
            <a:avLst/>
          </a:prstGeom>
          <a:solidFill>
            <a:srgbClr val="0099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0730" name="Oval 21"/>
          <p:cNvSpPr>
            <a:spLocks noChangeArrowheads="1"/>
          </p:cNvSpPr>
          <p:nvPr/>
        </p:nvSpPr>
        <p:spPr bwMode="auto">
          <a:xfrm>
            <a:off x="4314825" y="2016125"/>
            <a:ext cx="76200" cy="76200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0731" name="Text Box 22"/>
          <p:cNvSpPr txBox="1">
            <a:spLocks noChangeArrowheads="1"/>
          </p:cNvSpPr>
          <p:nvPr/>
        </p:nvSpPr>
        <p:spPr bwMode="auto">
          <a:xfrm>
            <a:off x="4114800" y="16764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600" b="1">
                <a:ea typeface="宋体" panose="02010600030101010101" pitchFamily="2" charset="-122"/>
              </a:rPr>
              <a:t>v</a:t>
            </a:r>
            <a:r>
              <a:rPr lang="en-US" altLang="zh-CN" sz="1600" b="1" baseline="-25000">
                <a:ea typeface="宋体" panose="02010600030101010101" pitchFamily="2" charset="-122"/>
              </a:rPr>
              <a:t>1</a:t>
            </a:r>
            <a:endParaRPr lang="en-US" altLang="zh-CN" sz="1600" b="1">
              <a:ea typeface="宋体" panose="02010600030101010101" pitchFamily="2" charset="-122"/>
            </a:endParaRPr>
          </a:p>
        </p:txBody>
      </p:sp>
      <p:sp>
        <p:nvSpPr>
          <p:cNvPr id="30732" name="Text Box 23"/>
          <p:cNvSpPr txBox="1">
            <a:spLocks noChangeArrowheads="1"/>
          </p:cNvSpPr>
          <p:nvPr/>
        </p:nvSpPr>
        <p:spPr bwMode="auto">
          <a:xfrm>
            <a:off x="7467600" y="16764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600" b="1">
                <a:ea typeface="宋体" panose="02010600030101010101" pitchFamily="2" charset="-122"/>
              </a:rPr>
              <a:t>v</a:t>
            </a:r>
            <a:r>
              <a:rPr lang="en-US" altLang="zh-CN" sz="1600" b="1" baseline="-25000">
                <a:ea typeface="宋体" panose="02010600030101010101" pitchFamily="2" charset="-122"/>
              </a:rPr>
              <a:t>2</a:t>
            </a:r>
            <a:endParaRPr lang="en-US" altLang="zh-CN" sz="1600" b="1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78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2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3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6A0F522A-2D99-4748-91E3-58DF6A78416D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Vanishing lines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4346576"/>
            <a:ext cx="7848600" cy="21304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Multiple Vanishing Points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Different planes define different vanishing lines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1295400"/>
            <a:ext cx="41910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rot="-2629389">
            <a:off x="3892550" y="2571751"/>
            <a:ext cx="3843338" cy="47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rot="-2629389">
            <a:off x="5089525" y="2813050"/>
            <a:ext cx="1600200" cy="160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rot="18970611" flipV="1">
            <a:off x="6243638" y="1704975"/>
            <a:ext cx="1600200" cy="160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rot="-2629389">
            <a:off x="4867275" y="2717800"/>
            <a:ext cx="20574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rot="-2629389">
            <a:off x="4719638" y="2654300"/>
            <a:ext cx="2362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rot="-2629389">
            <a:off x="4608513" y="2608263"/>
            <a:ext cx="2590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 rot="-2629389">
            <a:off x="4533900" y="2576513"/>
            <a:ext cx="2743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 rot="-2629389">
            <a:off x="4484688" y="2557464"/>
            <a:ext cx="2838450" cy="35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757" name="Group 13"/>
          <p:cNvGrpSpPr>
            <a:grpSpLocks/>
          </p:cNvGrpSpPr>
          <p:nvPr/>
        </p:nvGrpSpPr>
        <p:grpSpPr bwMode="auto">
          <a:xfrm rot="18970611" flipH="1">
            <a:off x="5019675" y="2197100"/>
            <a:ext cx="2838450" cy="1143000"/>
            <a:chOff x="1872" y="1392"/>
            <a:chExt cx="1788" cy="720"/>
          </a:xfrm>
        </p:grpSpPr>
        <p:sp>
          <p:nvSpPr>
            <p:cNvPr id="31760" name="Line 14"/>
            <p:cNvSpPr>
              <a:spLocks noChangeShapeType="1"/>
            </p:cNvSpPr>
            <p:nvPr/>
          </p:nvSpPr>
          <p:spPr bwMode="auto">
            <a:xfrm>
              <a:off x="1872" y="1392"/>
              <a:ext cx="129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1" name="Line 15"/>
            <p:cNvSpPr>
              <a:spLocks noChangeShapeType="1"/>
            </p:cNvSpPr>
            <p:nvPr/>
          </p:nvSpPr>
          <p:spPr bwMode="auto">
            <a:xfrm>
              <a:off x="1872" y="1392"/>
              <a:ext cx="1488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2" name="Line 16"/>
            <p:cNvSpPr>
              <a:spLocks noChangeShapeType="1"/>
            </p:cNvSpPr>
            <p:nvPr/>
          </p:nvSpPr>
          <p:spPr bwMode="auto">
            <a:xfrm>
              <a:off x="1872" y="1392"/>
              <a:ext cx="1632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3" name="Line 17"/>
            <p:cNvSpPr>
              <a:spLocks noChangeShapeType="1"/>
            </p:cNvSpPr>
            <p:nvPr/>
          </p:nvSpPr>
          <p:spPr bwMode="auto">
            <a:xfrm>
              <a:off x="1872" y="1392"/>
              <a:ext cx="17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4" name="Line 18"/>
            <p:cNvSpPr>
              <a:spLocks noChangeShapeType="1"/>
            </p:cNvSpPr>
            <p:nvPr/>
          </p:nvSpPr>
          <p:spPr bwMode="auto">
            <a:xfrm>
              <a:off x="1872" y="1392"/>
              <a:ext cx="1788" cy="2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58" name="Oval 19"/>
          <p:cNvSpPr>
            <a:spLocks noChangeArrowheads="1"/>
          </p:cNvSpPr>
          <p:nvPr/>
        </p:nvSpPr>
        <p:spPr bwMode="auto">
          <a:xfrm rot="-2629389">
            <a:off x="7029450" y="1335088"/>
            <a:ext cx="76200" cy="76200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1759" name="Oval 20"/>
          <p:cNvSpPr>
            <a:spLocks noChangeArrowheads="1"/>
          </p:cNvSpPr>
          <p:nvPr/>
        </p:nvSpPr>
        <p:spPr bwMode="auto">
          <a:xfrm rot="-2629389">
            <a:off x="4724400" y="3541713"/>
            <a:ext cx="76200" cy="76200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6170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2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3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FF41FE3D-4C56-42C6-BCFD-531A6AECFB89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Computing vanishing points</a:t>
            </a:r>
          </a:p>
        </p:txBody>
      </p:sp>
      <p:sp>
        <p:nvSpPr>
          <p:cNvPr id="6149" name="Line 4"/>
          <p:cNvSpPr>
            <a:spLocks noChangeShapeType="1"/>
          </p:cNvSpPr>
          <p:nvPr/>
        </p:nvSpPr>
        <p:spPr bwMode="auto">
          <a:xfrm>
            <a:off x="4800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0" name="Line 5"/>
          <p:cNvSpPr>
            <a:spLocks noChangeShapeType="1"/>
          </p:cNvSpPr>
          <p:nvPr/>
        </p:nvSpPr>
        <p:spPr bwMode="auto">
          <a:xfrm>
            <a:off x="4191000" y="31242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1" name="Line 6"/>
          <p:cNvSpPr>
            <a:spLocks noChangeShapeType="1"/>
          </p:cNvSpPr>
          <p:nvPr/>
        </p:nvSpPr>
        <p:spPr bwMode="auto">
          <a:xfrm flipV="1">
            <a:off x="4191000" y="2133600"/>
            <a:ext cx="228600" cy="9906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52" name="Group 7"/>
          <p:cNvGrpSpPr>
            <a:grpSpLocks/>
          </p:cNvGrpSpPr>
          <p:nvPr/>
        </p:nvGrpSpPr>
        <p:grpSpPr bwMode="auto">
          <a:xfrm>
            <a:off x="3733800" y="2089150"/>
            <a:ext cx="3886200" cy="76200"/>
            <a:chOff x="1392" y="1316"/>
            <a:chExt cx="2448" cy="48"/>
          </a:xfrm>
        </p:grpSpPr>
        <p:sp>
          <p:nvSpPr>
            <p:cNvPr id="6163" name="Line 8"/>
            <p:cNvSpPr>
              <a:spLocks noChangeShapeType="1"/>
            </p:cNvSpPr>
            <p:nvPr/>
          </p:nvSpPr>
          <p:spPr bwMode="auto">
            <a:xfrm>
              <a:off x="1392" y="1344"/>
              <a:ext cx="2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4" name="Oval 9"/>
            <p:cNvSpPr>
              <a:spLocks noChangeArrowheads="1"/>
            </p:cNvSpPr>
            <p:nvPr/>
          </p:nvSpPr>
          <p:spPr bwMode="auto">
            <a:xfrm>
              <a:off x="1803" y="13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6153" name="Text Box 10"/>
          <p:cNvSpPr txBox="1">
            <a:spLocks noChangeArrowheads="1"/>
          </p:cNvSpPr>
          <p:nvPr/>
        </p:nvSpPr>
        <p:spPr bwMode="auto">
          <a:xfrm>
            <a:off x="4810125" y="1651000"/>
            <a:ext cx="312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 b="1">
                <a:ea typeface="宋体" panose="02010600030101010101" pitchFamily="2" charset="-122"/>
              </a:rPr>
              <a:t>V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6154" name="Line 11"/>
          <p:cNvSpPr>
            <a:spLocks noChangeShapeType="1"/>
          </p:cNvSpPr>
          <p:nvPr/>
        </p:nvSpPr>
        <p:spPr bwMode="auto">
          <a:xfrm flipH="1">
            <a:off x="4502150" y="1885950"/>
            <a:ext cx="3810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5" name="Line 12"/>
          <p:cNvSpPr>
            <a:spLocks noChangeShapeType="1"/>
          </p:cNvSpPr>
          <p:nvPr/>
        </p:nvSpPr>
        <p:spPr bwMode="auto">
          <a:xfrm>
            <a:off x="3962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6" name="Line 13"/>
          <p:cNvSpPr>
            <a:spLocks noChangeShapeType="1"/>
          </p:cNvSpPr>
          <p:nvPr/>
        </p:nvSpPr>
        <p:spPr bwMode="auto">
          <a:xfrm flipV="1">
            <a:off x="3962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7" name="Line 14"/>
          <p:cNvSpPr>
            <a:spLocks noChangeShapeType="1"/>
          </p:cNvSpPr>
          <p:nvPr/>
        </p:nvSpPr>
        <p:spPr bwMode="auto">
          <a:xfrm flipV="1">
            <a:off x="3962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8" name="Oval 15"/>
          <p:cNvSpPr>
            <a:spLocks noChangeArrowheads="1"/>
          </p:cNvSpPr>
          <p:nvPr/>
        </p:nvSpPr>
        <p:spPr bwMode="auto">
          <a:xfrm>
            <a:off x="3671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graphicFrame>
        <p:nvGraphicFramePr>
          <p:cNvPr id="6146" name="Object 16"/>
          <p:cNvGraphicFramePr>
            <a:graphicFrameLocks noChangeAspect="1"/>
          </p:cNvGraphicFramePr>
          <p:nvPr/>
        </p:nvGraphicFramePr>
        <p:xfrm>
          <a:off x="8121651" y="2944814"/>
          <a:ext cx="12874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Equation" r:id="rId3" imgW="723600" imgH="228600" progId="Equation.3">
                  <p:embed/>
                </p:oleObj>
              </mc:Choice>
              <mc:Fallback>
                <p:oleObj name="Equation" r:id="rId3" imgW="72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1651" y="2944814"/>
                        <a:ext cx="128746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17"/>
          <p:cNvGraphicFramePr>
            <a:graphicFrameLocks noChangeAspect="1"/>
          </p:cNvGraphicFramePr>
          <p:nvPr/>
        </p:nvGraphicFramePr>
        <p:xfrm>
          <a:off x="3048001" y="3473451"/>
          <a:ext cx="1719263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Equation" r:id="rId5" imgW="1079280" imgH="914400" progId="Equation.3">
                  <p:embed/>
                </p:oleObj>
              </mc:Choice>
              <mc:Fallback>
                <p:oleObj name="Equation" r:id="rId5" imgW="107928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1" y="3473451"/>
                        <a:ext cx="1719263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9" name="Line 19"/>
          <p:cNvSpPr>
            <a:spLocks noChangeShapeType="1"/>
          </p:cNvSpPr>
          <p:nvPr/>
        </p:nvSpPr>
        <p:spPr bwMode="auto">
          <a:xfrm flipH="1">
            <a:off x="4343400" y="28956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0" name="Text Box 20"/>
          <p:cNvSpPr txBox="1">
            <a:spLocks noChangeArrowheads="1"/>
          </p:cNvSpPr>
          <p:nvPr/>
        </p:nvSpPr>
        <p:spPr bwMode="auto">
          <a:xfrm>
            <a:off x="4724400" y="2667001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161" name="Oval 21"/>
          <p:cNvSpPr>
            <a:spLocks noChangeArrowheads="1"/>
          </p:cNvSpPr>
          <p:nvPr/>
        </p:nvSpPr>
        <p:spPr bwMode="auto">
          <a:xfrm>
            <a:off x="4143375" y="30861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6162" name="Text Box 23"/>
          <p:cNvSpPr txBox="1">
            <a:spLocks noChangeArrowheads="1"/>
          </p:cNvSpPr>
          <p:nvPr/>
        </p:nvSpPr>
        <p:spPr bwMode="auto">
          <a:xfrm>
            <a:off x="7315200" y="3048001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>
                <a:ea typeface="宋体" panose="02010600030101010101" pitchFamily="2" charset="-122"/>
              </a:rPr>
              <a:t>D</a:t>
            </a:r>
            <a:endParaRPr lang="en-US" altLang="zh-CN" sz="1800" baseline="-250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0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C5AB5734-86CA-481A-A7C6-54F0999AEB83}" type="slidenum">
              <a:rPr lang="en-US" altLang="zh-CN"/>
              <a:pPr/>
              <a:t>8</a:t>
            </a:fld>
            <a:endParaRPr lang="en-US" altLang="zh-CN"/>
          </a:p>
        </p:txBody>
      </p:sp>
      <p:graphicFrame>
        <p:nvGraphicFramePr>
          <p:cNvPr id="6167" name="Object 23"/>
          <p:cNvGraphicFramePr>
            <a:graphicFrameLocks noChangeAspect="1"/>
          </p:cNvGraphicFramePr>
          <p:nvPr/>
        </p:nvGraphicFramePr>
        <p:xfrm>
          <a:off x="3052763" y="3473451"/>
          <a:ext cx="6310312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name="Equation" r:id="rId3" imgW="3962160" imgH="914400" progId="Equation.3">
                  <p:embed/>
                </p:oleObj>
              </mc:Choice>
              <mc:Fallback>
                <p:oleObj name="Equation" r:id="rId3" imgW="39621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3473451"/>
                        <a:ext cx="6310312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Computing vanishing points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5029200"/>
            <a:ext cx="8153400" cy="1828800"/>
          </a:xfrm>
          <a:solidFill>
            <a:schemeClr val="bg1"/>
          </a:solidFill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Properties</a:t>
            </a:r>
          </a:p>
          <a:p>
            <a:pPr lvl="1"/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r>
              <a:rPr lang="en-US" altLang="zh-CN" sz="1800" b="1">
                <a:ea typeface="宋体" panose="02010600030101010101" pitchFamily="2" charset="-122"/>
              </a:rPr>
              <a:t> </a:t>
            </a:r>
            <a:r>
              <a:rPr lang="en-US" altLang="zh-CN" sz="1800">
                <a:ea typeface="宋体" panose="02010600030101010101" pitchFamily="2" charset="-122"/>
              </a:rPr>
              <a:t>is a point at </a:t>
            </a:r>
            <a:r>
              <a:rPr lang="en-US" altLang="zh-CN" sz="1800" i="1">
                <a:ea typeface="宋体" panose="02010600030101010101" pitchFamily="2" charset="-122"/>
              </a:rPr>
              <a:t>infinity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b="1">
                <a:ea typeface="宋体" panose="02010600030101010101" pitchFamily="2" charset="-122"/>
              </a:rPr>
              <a:t>v</a:t>
            </a:r>
            <a:r>
              <a:rPr lang="en-US" altLang="zh-CN" sz="1800">
                <a:ea typeface="宋体" panose="02010600030101010101" pitchFamily="2" charset="-122"/>
              </a:rPr>
              <a:t> is its projection</a:t>
            </a:r>
            <a:endParaRPr lang="en-US" altLang="zh-CN" sz="1800" i="1">
              <a:ea typeface="宋体" panose="02010600030101010101" pitchFamily="2" charset="-122"/>
            </a:endParaRP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They depend only on line </a:t>
            </a:r>
            <a:r>
              <a:rPr lang="en-US" altLang="zh-CN" sz="1800" i="1">
                <a:ea typeface="宋体" panose="02010600030101010101" pitchFamily="2" charset="-122"/>
              </a:rPr>
              <a:t>direction</a:t>
            </a: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Parallel lines </a:t>
            </a:r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</a:rPr>
              <a:t>0</a:t>
            </a:r>
            <a:r>
              <a:rPr lang="en-US" altLang="zh-CN" sz="1800">
                <a:ea typeface="宋体" panose="02010600030101010101" pitchFamily="2" charset="-122"/>
              </a:rPr>
              <a:t> + t</a:t>
            </a:r>
            <a:r>
              <a:rPr lang="en-US" altLang="zh-CN" sz="1800" b="1">
                <a:ea typeface="宋体" panose="02010600030101010101" pitchFamily="2" charset="-122"/>
              </a:rPr>
              <a:t>D</a:t>
            </a:r>
            <a:r>
              <a:rPr lang="en-US" altLang="zh-CN" sz="1800">
                <a:ea typeface="宋体" panose="02010600030101010101" pitchFamily="2" charset="-122"/>
              </a:rPr>
              <a:t>, </a:t>
            </a:r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r>
              <a:rPr lang="en-US" altLang="zh-CN" sz="1800">
                <a:ea typeface="宋体" panose="02010600030101010101" pitchFamily="2" charset="-122"/>
              </a:rPr>
              <a:t> + t</a:t>
            </a:r>
            <a:r>
              <a:rPr lang="en-US" altLang="zh-CN" sz="1800" b="1">
                <a:ea typeface="宋体" panose="02010600030101010101" pitchFamily="2" charset="-122"/>
              </a:rPr>
              <a:t>D </a:t>
            </a:r>
            <a:r>
              <a:rPr lang="en-US" altLang="zh-CN" sz="1800">
                <a:ea typeface="宋体" panose="02010600030101010101" pitchFamily="2" charset="-122"/>
              </a:rPr>
              <a:t>intersect at </a:t>
            </a:r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7175" name="Line 4"/>
          <p:cNvSpPr>
            <a:spLocks noChangeShapeType="1"/>
          </p:cNvSpPr>
          <p:nvPr/>
        </p:nvSpPr>
        <p:spPr bwMode="auto">
          <a:xfrm>
            <a:off x="4800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6" name="Line 5"/>
          <p:cNvSpPr>
            <a:spLocks noChangeShapeType="1"/>
          </p:cNvSpPr>
          <p:nvPr/>
        </p:nvSpPr>
        <p:spPr bwMode="auto">
          <a:xfrm>
            <a:off x="4191000" y="31242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7" name="Line 6"/>
          <p:cNvSpPr>
            <a:spLocks noChangeShapeType="1"/>
          </p:cNvSpPr>
          <p:nvPr/>
        </p:nvSpPr>
        <p:spPr bwMode="auto">
          <a:xfrm flipV="1">
            <a:off x="4191000" y="2133600"/>
            <a:ext cx="228600" cy="9906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178" name="Group 7"/>
          <p:cNvGrpSpPr>
            <a:grpSpLocks/>
          </p:cNvGrpSpPr>
          <p:nvPr/>
        </p:nvGrpSpPr>
        <p:grpSpPr bwMode="auto">
          <a:xfrm>
            <a:off x="3733800" y="2089150"/>
            <a:ext cx="3886200" cy="76200"/>
            <a:chOff x="1392" y="1316"/>
            <a:chExt cx="2448" cy="48"/>
          </a:xfrm>
        </p:grpSpPr>
        <p:sp>
          <p:nvSpPr>
            <p:cNvPr id="7189" name="Line 8"/>
            <p:cNvSpPr>
              <a:spLocks noChangeShapeType="1"/>
            </p:cNvSpPr>
            <p:nvPr/>
          </p:nvSpPr>
          <p:spPr bwMode="auto">
            <a:xfrm>
              <a:off x="1392" y="1344"/>
              <a:ext cx="2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0" name="Oval 9"/>
            <p:cNvSpPr>
              <a:spLocks noChangeArrowheads="1"/>
            </p:cNvSpPr>
            <p:nvPr/>
          </p:nvSpPr>
          <p:spPr bwMode="auto">
            <a:xfrm>
              <a:off x="1803" y="13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7179" name="Text Box 10"/>
          <p:cNvSpPr txBox="1">
            <a:spLocks noChangeArrowheads="1"/>
          </p:cNvSpPr>
          <p:nvPr/>
        </p:nvSpPr>
        <p:spPr bwMode="auto">
          <a:xfrm>
            <a:off x="4810125" y="1651000"/>
            <a:ext cx="312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400" b="1">
                <a:ea typeface="宋体" panose="02010600030101010101" pitchFamily="2" charset="-122"/>
              </a:rPr>
              <a:t>V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7180" name="Line 11"/>
          <p:cNvSpPr>
            <a:spLocks noChangeShapeType="1"/>
          </p:cNvSpPr>
          <p:nvPr/>
        </p:nvSpPr>
        <p:spPr bwMode="auto">
          <a:xfrm flipH="1">
            <a:off x="4502150" y="1885950"/>
            <a:ext cx="3810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1" name="Line 12"/>
          <p:cNvSpPr>
            <a:spLocks noChangeShapeType="1"/>
          </p:cNvSpPr>
          <p:nvPr/>
        </p:nvSpPr>
        <p:spPr bwMode="auto">
          <a:xfrm>
            <a:off x="3962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2" name="Line 13"/>
          <p:cNvSpPr>
            <a:spLocks noChangeShapeType="1"/>
          </p:cNvSpPr>
          <p:nvPr/>
        </p:nvSpPr>
        <p:spPr bwMode="auto">
          <a:xfrm flipV="1">
            <a:off x="3962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3" name="Line 14"/>
          <p:cNvSpPr>
            <a:spLocks noChangeShapeType="1"/>
          </p:cNvSpPr>
          <p:nvPr/>
        </p:nvSpPr>
        <p:spPr bwMode="auto">
          <a:xfrm flipV="1">
            <a:off x="3962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4" name="Oval 15"/>
          <p:cNvSpPr>
            <a:spLocks noChangeArrowheads="1"/>
          </p:cNvSpPr>
          <p:nvPr/>
        </p:nvSpPr>
        <p:spPr bwMode="auto">
          <a:xfrm>
            <a:off x="3671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graphicFrame>
        <p:nvGraphicFramePr>
          <p:cNvPr id="7171" name="Object 16"/>
          <p:cNvGraphicFramePr>
            <a:graphicFrameLocks noChangeAspect="1"/>
          </p:cNvGraphicFramePr>
          <p:nvPr/>
        </p:nvGraphicFramePr>
        <p:xfrm>
          <a:off x="8121651" y="2944814"/>
          <a:ext cx="12874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" name="Equation" r:id="rId5" imgW="723600" imgH="228600" progId="Equation.3">
                  <p:embed/>
                </p:oleObj>
              </mc:Choice>
              <mc:Fallback>
                <p:oleObj name="Equation" r:id="rId5" imgW="72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1651" y="2944814"/>
                        <a:ext cx="128746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18"/>
          <p:cNvGraphicFramePr>
            <a:graphicFrameLocks noChangeAspect="1"/>
          </p:cNvGraphicFramePr>
          <p:nvPr/>
        </p:nvGraphicFramePr>
        <p:xfrm>
          <a:off x="3984626" y="5105400"/>
          <a:ext cx="9937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" name="Equation" r:id="rId7" imgW="558720" imgH="215640" progId="Equation.3">
                  <p:embed/>
                </p:oleObj>
              </mc:Choice>
              <mc:Fallback>
                <p:oleObj name="Equation" r:id="rId7" imgW="558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26" y="5105400"/>
                        <a:ext cx="99377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5" name="Line 19"/>
          <p:cNvSpPr>
            <a:spLocks noChangeShapeType="1"/>
          </p:cNvSpPr>
          <p:nvPr/>
        </p:nvSpPr>
        <p:spPr bwMode="auto">
          <a:xfrm flipH="1">
            <a:off x="4343400" y="28956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6" name="Text Box 20"/>
          <p:cNvSpPr txBox="1">
            <a:spLocks noChangeArrowheads="1"/>
          </p:cNvSpPr>
          <p:nvPr/>
        </p:nvSpPr>
        <p:spPr bwMode="auto">
          <a:xfrm>
            <a:off x="4724400" y="2667001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>
                <a:ea typeface="宋体" panose="02010600030101010101" pitchFamily="2" charset="-122"/>
              </a:rPr>
              <a:t>P</a:t>
            </a:r>
            <a:r>
              <a:rPr lang="en-US" altLang="zh-CN" sz="1800" baseline="-250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7187" name="Oval 21"/>
          <p:cNvSpPr>
            <a:spLocks noChangeArrowheads="1"/>
          </p:cNvSpPr>
          <p:nvPr/>
        </p:nvSpPr>
        <p:spPr bwMode="auto">
          <a:xfrm>
            <a:off x="4143375" y="30861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7188" name="Text Box 23"/>
          <p:cNvSpPr txBox="1">
            <a:spLocks noChangeArrowheads="1"/>
          </p:cNvSpPr>
          <p:nvPr/>
        </p:nvSpPr>
        <p:spPr bwMode="auto">
          <a:xfrm>
            <a:off x="7315200" y="3048001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>
                <a:ea typeface="宋体" panose="02010600030101010101" pitchFamily="2" charset="-122"/>
              </a:rPr>
              <a:t>D</a:t>
            </a:r>
            <a:endParaRPr lang="en-US" altLang="zh-CN" sz="1800" baseline="-250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045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/>
          <a:p>
            <a:r>
              <a:rPr lang="en-US" altLang="zh-CN"/>
              <a:t>CSE 576, Spring 2008</a:t>
            </a:r>
          </a:p>
        </p:txBody>
      </p:sp>
      <p:sp>
        <p:nvSpPr>
          <p:cNvPr id="2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altLang="zh-CN"/>
              <a:t>Projective Geometry</a:t>
            </a:r>
          </a:p>
        </p:txBody>
      </p:sp>
      <p:sp>
        <p:nvSpPr>
          <p:cNvPr id="2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53E489B9-499D-4CCA-B54A-17A9E5B90B43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32770" name="Line 2"/>
          <p:cNvSpPr>
            <a:spLocks noChangeShapeType="1"/>
          </p:cNvSpPr>
          <p:nvPr/>
        </p:nvSpPr>
        <p:spPr bwMode="auto">
          <a:xfrm flipV="1">
            <a:off x="3657600" y="1752600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3657600" y="21336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Computing the horizon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09800" y="3733800"/>
            <a:ext cx="8153400" cy="304800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Properties</a:t>
            </a:r>
          </a:p>
          <a:p>
            <a:pPr lvl="1"/>
            <a:r>
              <a:rPr lang="en-US" altLang="zh-CN" sz="1800" b="1">
                <a:ea typeface="宋体" panose="02010600030101010101" pitchFamily="2" charset="-122"/>
              </a:rPr>
              <a:t>l</a:t>
            </a:r>
            <a:r>
              <a:rPr lang="en-US" altLang="zh-CN" sz="1800">
                <a:ea typeface="宋体" panose="02010600030101010101" pitchFamily="2" charset="-122"/>
              </a:rPr>
              <a:t> is intersection of horizontal plane through </a:t>
            </a:r>
            <a:r>
              <a:rPr lang="en-US" altLang="zh-CN" sz="1800" b="1">
                <a:ea typeface="宋体" panose="02010600030101010101" pitchFamily="2" charset="-122"/>
              </a:rPr>
              <a:t>C</a:t>
            </a:r>
            <a:r>
              <a:rPr lang="en-US" altLang="zh-CN" sz="1800">
                <a:ea typeface="宋体" panose="02010600030101010101" pitchFamily="2" charset="-122"/>
              </a:rPr>
              <a:t> with image plane</a:t>
            </a: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Compute </a:t>
            </a:r>
            <a:r>
              <a:rPr lang="en-US" altLang="zh-CN" sz="1800" b="1">
                <a:ea typeface="宋体" panose="02010600030101010101" pitchFamily="2" charset="-122"/>
              </a:rPr>
              <a:t>l</a:t>
            </a:r>
            <a:r>
              <a:rPr lang="en-US" altLang="zh-CN" sz="1800">
                <a:ea typeface="宋体" panose="02010600030101010101" pitchFamily="2" charset="-122"/>
              </a:rPr>
              <a:t> from two sets of parallel lines on ground plane</a:t>
            </a:r>
            <a:endParaRPr lang="en-US" altLang="zh-CN" sz="1800" i="1">
              <a:ea typeface="宋体" panose="02010600030101010101" pitchFamily="2" charset="-122"/>
            </a:endParaRP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All points at same height as </a:t>
            </a:r>
            <a:r>
              <a:rPr lang="en-US" altLang="zh-CN" sz="1800" b="1">
                <a:ea typeface="宋体" panose="02010600030101010101" pitchFamily="2" charset="-122"/>
              </a:rPr>
              <a:t>C</a:t>
            </a:r>
            <a:r>
              <a:rPr lang="en-US" altLang="zh-CN" sz="1800">
                <a:ea typeface="宋体" panose="02010600030101010101" pitchFamily="2" charset="-122"/>
              </a:rPr>
              <a:t> project to </a:t>
            </a:r>
            <a:r>
              <a:rPr lang="en-US" altLang="zh-CN" sz="1800" b="1">
                <a:ea typeface="宋体" panose="02010600030101010101" pitchFamily="2" charset="-122"/>
              </a:rPr>
              <a:t>l</a:t>
            </a:r>
          </a:p>
          <a:p>
            <a:pPr lvl="2"/>
            <a:r>
              <a:rPr lang="en-US" altLang="zh-CN" sz="1600">
                <a:ea typeface="宋体" panose="02010600030101010101" pitchFamily="2" charset="-122"/>
              </a:rPr>
              <a:t>points higher than </a:t>
            </a:r>
            <a:r>
              <a:rPr lang="en-US" altLang="zh-CN" sz="1600" b="1">
                <a:ea typeface="宋体" panose="02010600030101010101" pitchFamily="2" charset="-122"/>
              </a:rPr>
              <a:t>C</a:t>
            </a:r>
            <a:r>
              <a:rPr lang="en-US" altLang="zh-CN" sz="1600">
                <a:ea typeface="宋体" panose="02010600030101010101" pitchFamily="2" charset="-122"/>
              </a:rPr>
              <a:t> project above </a:t>
            </a:r>
            <a:r>
              <a:rPr lang="en-US" altLang="zh-CN" sz="1600" b="1">
                <a:ea typeface="宋体" panose="02010600030101010101" pitchFamily="2" charset="-122"/>
              </a:rPr>
              <a:t>l</a:t>
            </a: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Provides way of comparing height of objects in the scene</a:t>
            </a:r>
            <a:endParaRPr lang="en-US" altLang="zh-CN" sz="1800" baseline="-2500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4800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3962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3962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V="1">
            <a:off x="3962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3671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V="1">
            <a:off x="3962400" y="1752600"/>
            <a:ext cx="838200" cy="8382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780" name="Group 12"/>
          <p:cNvGrpSpPr>
            <a:grpSpLocks/>
          </p:cNvGrpSpPr>
          <p:nvPr/>
        </p:nvGrpSpPr>
        <p:grpSpPr bwMode="auto">
          <a:xfrm>
            <a:off x="3962400" y="2514600"/>
            <a:ext cx="2286000" cy="838200"/>
            <a:chOff x="1536" y="1584"/>
            <a:chExt cx="1440" cy="528"/>
          </a:xfrm>
        </p:grpSpPr>
        <p:sp>
          <p:nvSpPr>
            <p:cNvPr id="32789" name="Line 13"/>
            <p:cNvSpPr>
              <a:spLocks noChangeShapeType="1"/>
            </p:cNvSpPr>
            <p:nvPr/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90" name="Line 14"/>
            <p:cNvSpPr>
              <a:spLocks noChangeShapeType="1"/>
            </p:cNvSpPr>
            <p:nvPr/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91" name="Line 15"/>
            <p:cNvSpPr>
              <a:spLocks noChangeShapeType="1"/>
            </p:cNvSpPr>
            <p:nvPr/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781" name="Group 16"/>
          <p:cNvGrpSpPr>
            <a:grpSpLocks/>
          </p:cNvGrpSpPr>
          <p:nvPr/>
        </p:nvGrpSpPr>
        <p:grpSpPr bwMode="auto">
          <a:xfrm>
            <a:off x="3962400" y="1752600"/>
            <a:ext cx="2286000" cy="838200"/>
            <a:chOff x="1536" y="1584"/>
            <a:chExt cx="1440" cy="528"/>
          </a:xfrm>
        </p:grpSpPr>
        <p:sp>
          <p:nvSpPr>
            <p:cNvPr id="32786" name="Line 17"/>
            <p:cNvSpPr>
              <a:spLocks noChangeShapeType="1"/>
            </p:cNvSpPr>
            <p:nvPr/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87" name="Line 18"/>
            <p:cNvSpPr>
              <a:spLocks noChangeShapeType="1"/>
            </p:cNvSpPr>
            <p:nvPr/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88" name="Line 19"/>
            <p:cNvSpPr>
              <a:spLocks noChangeShapeType="1"/>
            </p:cNvSpPr>
            <p:nvPr/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2782" name="Line 20"/>
          <p:cNvSpPr>
            <a:spLocks noChangeShapeType="1"/>
          </p:cNvSpPr>
          <p:nvPr/>
        </p:nvSpPr>
        <p:spPr bwMode="auto">
          <a:xfrm>
            <a:off x="3733800" y="2133600"/>
            <a:ext cx="2057400" cy="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3" name="Text Box 21"/>
          <p:cNvSpPr txBox="1">
            <a:spLocks noChangeArrowheads="1"/>
          </p:cNvSpPr>
          <p:nvPr/>
        </p:nvSpPr>
        <p:spPr bwMode="auto">
          <a:xfrm>
            <a:off x="5630863" y="3127376"/>
            <a:ext cx="1516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ground plane</a:t>
            </a:r>
          </a:p>
        </p:txBody>
      </p:sp>
      <p:sp>
        <p:nvSpPr>
          <p:cNvPr id="32784" name="Text Box 22"/>
          <p:cNvSpPr txBox="1">
            <a:spLocks noChangeArrowheads="1"/>
          </p:cNvSpPr>
          <p:nvPr/>
        </p:nvSpPr>
        <p:spPr bwMode="auto">
          <a:xfrm>
            <a:off x="4241800" y="2190751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l</a:t>
            </a: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85" name="Text Box 23"/>
          <p:cNvSpPr txBox="1">
            <a:spLocks noChangeArrowheads="1"/>
          </p:cNvSpPr>
          <p:nvPr/>
        </p:nvSpPr>
        <p:spPr bwMode="auto">
          <a:xfrm>
            <a:off x="3352800" y="2057401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 b="1">
                <a:ea typeface="宋体" panose="02010600030101010101" pitchFamily="2" charset="-122"/>
              </a:rPr>
              <a:t>C</a:t>
            </a:r>
            <a:endParaRPr lang="en-US" altLang="zh-CN" sz="20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383</Words>
  <Application>Microsoft Office PowerPoint</Application>
  <PresentationFormat>宽屏</PresentationFormat>
  <Paragraphs>92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宋体</vt:lpstr>
      <vt:lpstr>Arial</vt:lpstr>
      <vt:lpstr>Calibri</vt:lpstr>
      <vt:lpstr>Calibri Light</vt:lpstr>
      <vt:lpstr>Symbol</vt:lpstr>
      <vt:lpstr>Times New Roman</vt:lpstr>
      <vt:lpstr>Office 主题</vt:lpstr>
      <vt:lpstr>Equation</vt:lpstr>
      <vt:lpstr>What is Vanishing Point &amp; Horizon Line</vt:lpstr>
      <vt:lpstr>REF1.   </vt:lpstr>
      <vt:lpstr>Vanishing points</vt:lpstr>
      <vt:lpstr>Vanishing points</vt:lpstr>
      <vt:lpstr>Vanishing lines</vt:lpstr>
      <vt:lpstr>Vanishing lines</vt:lpstr>
      <vt:lpstr>Computing vanishing points</vt:lpstr>
      <vt:lpstr>Computing vanishing points</vt:lpstr>
      <vt:lpstr>Computing the horizon</vt:lpstr>
      <vt:lpstr>REF2.   </vt:lpstr>
      <vt:lpstr>PowerPoint 演示文稿</vt:lpstr>
      <vt:lpstr>PowerPoint 演示文稿</vt:lpstr>
      <vt:lpstr>PowerPoint 演示文稿</vt:lpstr>
      <vt:lpstr>Demos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Vanishing points</dc:title>
  <dc:creator>dongxu.miao</dc:creator>
  <cp:lastModifiedBy>dongxu.miao</cp:lastModifiedBy>
  <cp:revision>43</cp:revision>
  <dcterms:created xsi:type="dcterms:W3CDTF">2018-08-10T06:00:12Z</dcterms:created>
  <dcterms:modified xsi:type="dcterms:W3CDTF">2018-08-10T08:54:29Z</dcterms:modified>
</cp:coreProperties>
</file>